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3" d="100"/>
          <a:sy n="83" d="100"/>
        </p:scale>
        <p:origin x="65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F507B-DDBD-488D-9216-B46BA4C6E493}" type="datetimeFigureOut">
              <a:rPr lang="ru-RU" smtClean="0"/>
              <a:t>15.10.2021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10B60-23EF-4D74-8836-06E783DCDCC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437085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F507B-DDBD-488D-9216-B46BA4C6E493}" type="datetimeFigureOut">
              <a:rPr lang="ru-RU" smtClean="0"/>
              <a:t>15.10.2021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10B60-23EF-4D74-8836-06E783DCDCC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788117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F507B-DDBD-488D-9216-B46BA4C6E493}" type="datetimeFigureOut">
              <a:rPr lang="ru-RU" smtClean="0"/>
              <a:t>15.10.2021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10B60-23EF-4D74-8836-06E783DCDCCD}" type="slidenum">
              <a:rPr lang="ru-RU" smtClean="0"/>
              <a:t>‹#›</a:t>
            </a:fld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1035952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F507B-DDBD-488D-9216-B46BA4C6E493}" type="datetimeFigureOut">
              <a:rPr lang="ru-RU" smtClean="0"/>
              <a:t>15.10.2021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10B60-23EF-4D74-8836-06E783DCDCC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2635727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F507B-DDBD-488D-9216-B46BA4C6E493}" type="datetimeFigureOut">
              <a:rPr lang="ru-RU" smtClean="0"/>
              <a:t>15.10.2021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10B60-23EF-4D74-8836-06E783DCDCCD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3605458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F507B-DDBD-488D-9216-B46BA4C6E493}" type="datetimeFigureOut">
              <a:rPr lang="ru-RU" smtClean="0"/>
              <a:t>15.10.2021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10B60-23EF-4D74-8836-06E783DCDCC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4920167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F507B-DDBD-488D-9216-B46BA4C6E493}" type="datetimeFigureOut">
              <a:rPr lang="ru-RU" smtClean="0"/>
              <a:t>15.10.2021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10B60-23EF-4D74-8836-06E783DCDCC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6090466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F507B-DDBD-488D-9216-B46BA4C6E493}" type="datetimeFigureOut">
              <a:rPr lang="ru-RU" smtClean="0"/>
              <a:t>15.10.2021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10B60-23EF-4D74-8836-06E783DCDCC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0204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F507B-DDBD-488D-9216-B46BA4C6E493}" type="datetimeFigureOut">
              <a:rPr lang="ru-RU" smtClean="0"/>
              <a:t>15.10.2021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10B60-23EF-4D74-8836-06E783DCDCC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118471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F507B-DDBD-488D-9216-B46BA4C6E493}" type="datetimeFigureOut">
              <a:rPr lang="ru-RU" smtClean="0"/>
              <a:t>15.10.2021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10B60-23EF-4D74-8836-06E783DCDCC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062068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F507B-DDBD-488D-9216-B46BA4C6E493}" type="datetimeFigureOut">
              <a:rPr lang="ru-RU" smtClean="0"/>
              <a:t>15.10.2021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10B60-23EF-4D74-8836-06E783DCDCC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129783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F507B-DDBD-488D-9216-B46BA4C6E493}" type="datetimeFigureOut">
              <a:rPr lang="ru-RU" smtClean="0"/>
              <a:t>15.10.2021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10B60-23EF-4D74-8836-06E783DCDCC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119891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F507B-DDBD-488D-9216-B46BA4C6E493}" type="datetimeFigureOut">
              <a:rPr lang="ru-RU" smtClean="0"/>
              <a:t>15.10.2021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10B60-23EF-4D74-8836-06E783DCDCC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102026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F507B-DDBD-488D-9216-B46BA4C6E493}" type="datetimeFigureOut">
              <a:rPr lang="ru-RU" smtClean="0"/>
              <a:t>15.10.2021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10B60-23EF-4D74-8836-06E783DCDCC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576474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F507B-DDBD-488D-9216-B46BA4C6E493}" type="datetimeFigureOut">
              <a:rPr lang="ru-RU" smtClean="0"/>
              <a:t>15.10.2021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10B60-23EF-4D74-8836-06E783DCDCC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539859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F507B-DDBD-488D-9216-B46BA4C6E493}" type="datetimeFigureOut">
              <a:rPr lang="ru-RU" smtClean="0"/>
              <a:t>15.10.2021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10B60-23EF-4D74-8836-06E783DCDCC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234338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BF507B-DDBD-488D-9216-B46BA4C6E493}" type="datetimeFigureOut">
              <a:rPr lang="ru-RU" smtClean="0"/>
              <a:t>15.10.2021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30910B60-23EF-4D74-8836-06E783DCDCC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909130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07067" y="240146"/>
            <a:ext cx="7766936" cy="350982"/>
          </a:xfrm>
        </p:spPr>
        <p:txBody>
          <a:bodyPr/>
          <a:lstStyle/>
          <a:p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Ставропольский государственный аграрный университет</a:t>
            </a:r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07067" y="849745"/>
            <a:ext cx="7766936" cy="4297987"/>
          </a:xfrm>
        </p:spPr>
        <p:txBody>
          <a:bodyPr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Практическое  занятие № 1</a:t>
            </a:r>
          </a:p>
          <a:p>
            <a:pPr algn="ctr"/>
            <a:r>
              <a:rPr lang="ru-RU" dirty="0" smtClean="0">
                <a:solidFill>
                  <a:schemeClr val="tx1"/>
                </a:solidFill>
              </a:rPr>
              <a:t>Дисциплина: Промышленные сети и протоколы</a:t>
            </a:r>
          </a:p>
          <a:p>
            <a:pPr algn="ctr"/>
            <a:r>
              <a:rPr lang="ru-RU" dirty="0" smtClean="0">
                <a:solidFill>
                  <a:schemeClr val="tx1"/>
                </a:solidFill>
              </a:rPr>
              <a:t>Специальность: Информационные системы и технологии</a:t>
            </a:r>
            <a:endParaRPr lang="ru-RU" dirty="0">
              <a:solidFill>
                <a:schemeClr val="tx1"/>
              </a:solidFill>
            </a:endParaRPr>
          </a:p>
          <a:p>
            <a:pPr algn="ctr"/>
            <a:endParaRPr lang="ru-RU" dirty="0" smtClean="0">
              <a:solidFill>
                <a:schemeClr val="tx1"/>
              </a:solidFill>
            </a:endParaRPr>
          </a:p>
          <a:p>
            <a:pPr algn="ctr"/>
            <a:r>
              <a:rPr lang="ru-RU" dirty="0" smtClean="0">
                <a:solidFill>
                  <a:schemeClr val="tx1"/>
                </a:solidFill>
              </a:rPr>
              <a:t>ТЕМА: </a:t>
            </a:r>
            <a:r>
              <a:rPr lang="ru-RU" b="1" dirty="0">
                <a:solidFill>
                  <a:schemeClr val="tx1"/>
                </a:solidFill>
              </a:rPr>
              <a:t>Промышленные сети </a:t>
            </a:r>
            <a:r>
              <a:rPr lang="ru-RU" b="1" dirty="0" smtClean="0">
                <a:solidFill>
                  <a:schemeClr val="tx1"/>
                </a:solidFill>
              </a:rPr>
              <a:t>и протоколы сетей</a:t>
            </a:r>
            <a:endParaRPr lang="ru-RU" dirty="0" smtClean="0">
              <a:solidFill>
                <a:schemeClr val="tx1"/>
              </a:solidFill>
            </a:endParaRPr>
          </a:p>
          <a:p>
            <a:pPr algn="ctr"/>
            <a:endParaRPr lang="ru-RU" dirty="0">
              <a:solidFill>
                <a:schemeClr val="tx1"/>
              </a:solidFill>
            </a:endParaRPr>
          </a:p>
          <a:p>
            <a:pPr algn="ctr"/>
            <a:r>
              <a:rPr lang="ru-RU" dirty="0" smtClean="0">
                <a:solidFill>
                  <a:schemeClr val="tx1"/>
                </a:solidFill>
              </a:rPr>
              <a:t>Ставрополь, 2020/22 г.</a:t>
            </a:r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9588711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554182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Математическая маска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1256145"/>
            <a:ext cx="8596668" cy="4785217"/>
          </a:xfrm>
        </p:spPr>
        <p:txBody>
          <a:bodyPr/>
          <a:lstStyle/>
          <a:p>
            <a:r>
              <a:rPr lang="ru-RU" dirty="0"/>
              <a:t>С точки зрения математики </a:t>
            </a:r>
            <a:r>
              <a:rPr lang="ru-RU" i="1" dirty="0"/>
              <a:t>маска</a:t>
            </a:r>
            <a:r>
              <a:rPr lang="ru-RU" dirty="0"/>
              <a:t> подсети накладывается на </a:t>
            </a:r>
            <a:r>
              <a:rPr lang="ru-RU" i="1" dirty="0"/>
              <a:t>IP</a:t>
            </a:r>
            <a:r>
              <a:rPr lang="ru-RU" dirty="0"/>
              <a:t> </a:t>
            </a:r>
            <a:r>
              <a:rPr lang="ru-RU" i="1" dirty="0"/>
              <a:t>адрес</a:t>
            </a:r>
            <a:r>
              <a:rPr lang="ru-RU" dirty="0"/>
              <a:t> и применяется логическая </a:t>
            </a:r>
            <a:r>
              <a:rPr lang="ru-RU" i="1" dirty="0"/>
              <a:t>операция конъюнкции</a:t>
            </a:r>
            <a:r>
              <a:rPr lang="ru-RU" dirty="0"/>
              <a:t> – "И". Если </a:t>
            </a:r>
            <a:r>
              <a:rPr lang="ru-RU" i="1" dirty="0"/>
              <a:t>бит</a:t>
            </a:r>
            <a:r>
              <a:rPr lang="ru-RU" dirty="0"/>
              <a:t> в маске подсети равен "1", то соответствующий </a:t>
            </a:r>
            <a:r>
              <a:rPr lang="ru-RU" i="1" dirty="0"/>
              <a:t>бит</a:t>
            </a:r>
            <a:r>
              <a:rPr lang="ru-RU" dirty="0"/>
              <a:t> </a:t>
            </a:r>
            <a:r>
              <a:rPr lang="ru-RU" i="1" dirty="0"/>
              <a:t>IP</a:t>
            </a:r>
            <a:r>
              <a:rPr lang="ru-RU" dirty="0"/>
              <a:t>-адреса является частью номера сети. Если </a:t>
            </a:r>
            <a:r>
              <a:rPr lang="ru-RU" i="1" dirty="0"/>
              <a:t>бит</a:t>
            </a:r>
            <a:r>
              <a:rPr lang="ru-RU" dirty="0"/>
              <a:t> в маске подсети равен "0", то соответствующий </a:t>
            </a:r>
            <a:r>
              <a:rPr lang="ru-RU" i="1" dirty="0"/>
              <a:t>бит</a:t>
            </a:r>
            <a:r>
              <a:rPr lang="ru-RU" dirty="0"/>
              <a:t> </a:t>
            </a:r>
            <a:r>
              <a:rPr lang="ru-RU" i="1" dirty="0"/>
              <a:t>IP</a:t>
            </a:r>
            <a:r>
              <a:rPr lang="ru-RU" dirty="0"/>
              <a:t>-адреса является частью идентификатора хоста. Пример логического И (1+1=1, а 1+0=0) приведен в таблице 1.</a:t>
            </a:r>
            <a:endParaRPr lang="ru-RU" dirty="0"/>
          </a:p>
        </p:txBody>
      </p:sp>
      <p:pic>
        <p:nvPicPr>
          <p:cNvPr id="6146" name="Picture 2" descr="Пример выделения маской номера сети и хоста в IP-адресе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26121" y="3726439"/>
            <a:ext cx="5905500" cy="13144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5588585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637309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Классы сетей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1339273"/>
            <a:ext cx="8596668" cy="4702089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dirty="0"/>
              <a:t>Классы сетей</a:t>
            </a:r>
          </a:p>
          <a:p>
            <a:pPr marL="0" indent="0">
              <a:buNone/>
            </a:pPr>
            <a:r>
              <a:rPr lang="ru-RU" dirty="0"/>
              <a:t>Для того, чтобы как-то структурировать сети, их поделили на классы.</a:t>
            </a:r>
          </a:p>
          <a:p>
            <a:r>
              <a:rPr lang="ru-RU" b="1" dirty="0"/>
              <a:t>Класс A. Большие сети</a:t>
            </a:r>
          </a:p>
          <a:p>
            <a:pPr marL="0" indent="0">
              <a:buNone/>
            </a:pPr>
            <a:r>
              <a:rPr lang="ru-RU" dirty="0"/>
              <a:t>В сети класса A для описания адреса сети используется первый октет, а остальная часть адреса - это адрес узла. Возможное кол-во узлов 16777214. Маска сети класса А - 11111111. 00000000. 00000000. 00000000 (255.0.0.0).</a:t>
            </a:r>
          </a:p>
          <a:p>
            <a:r>
              <a:rPr lang="ru-RU" b="1" dirty="0"/>
              <a:t>Класс B. Средние сети</a:t>
            </a:r>
          </a:p>
          <a:p>
            <a:pPr marL="0" indent="0">
              <a:buNone/>
            </a:pPr>
            <a:r>
              <a:rPr lang="ru-RU" dirty="0"/>
              <a:t>В сети класса B для описания адреса сети используется первые два октета, а остальная часть - это адреса узлов. Возможное кол-во узлов 65534. Маска сети</a:t>
            </a:r>
          </a:p>
          <a:p>
            <a:r>
              <a:rPr lang="ru-RU" dirty="0"/>
              <a:t>класса В - 11111111. 11111111. 00000000. 00000000 (255.255.0.0).</a:t>
            </a:r>
          </a:p>
          <a:p>
            <a:pPr marL="0" indent="0">
              <a:buNone/>
            </a:pPr>
            <a:r>
              <a:rPr lang="ru-RU" b="1" dirty="0"/>
              <a:t>Класс С. Малые сети</a:t>
            </a:r>
          </a:p>
          <a:p>
            <a:r>
              <a:rPr lang="ru-RU" dirty="0"/>
              <a:t>Адреса сетей класса C используют три первых октета для описания адреса сети, а последний октет обозначает адрес узла. Возможное кол-во узлов 254. Маска </a:t>
            </a:r>
            <a:r>
              <a:rPr lang="ru-RU" dirty="0" err="1" smtClean="0"/>
              <a:t>сетикласса</a:t>
            </a:r>
            <a:r>
              <a:rPr lang="ru-RU" dirty="0" smtClean="0"/>
              <a:t> </a:t>
            </a:r>
            <a:r>
              <a:rPr lang="ru-RU" dirty="0"/>
              <a:t>С - 11111111.11111111.11111111.00000000 (255.255.255.0).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6573408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Задание 4 (</a:t>
            </a:r>
            <a:r>
              <a:rPr lang="ru-RU" dirty="0" err="1"/>
              <a:t>скринкаст</a:t>
            </a:r>
            <a:r>
              <a:rPr lang="ru-RU" dirty="0"/>
              <a:t>). Задание диапазона IP-адресов. IP калькуляторы</a:t>
            </a:r>
            <a:br>
              <a:rPr lang="ru-RU" dirty="0"/>
            </a:br>
            <a:endParaRPr lang="ru-RU" dirty="0"/>
          </a:p>
        </p:txBody>
      </p:sp>
      <p:pic>
        <p:nvPicPr>
          <p:cNvPr id="8194" name="Picture 2" descr="IP калькулятор на http://ip.waldimord.ru/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05527" y="1773382"/>
            <a:ext cx="6520873" cy="47764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8026400" y="2096655"/>
            <a:ext cx="4017818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 помощью </a:t>
            </a:r>
            <a:r>
              <a:rPr lang="ru-RU" b="0" i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IP</a:t>
            </a:r>
            <a:r>
              <a:rPr lang="ru-RU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 калькуляторов, расположенных в </a:t>
            </a:r>
            <a:r>
              <a:rPr lang="ru-RU" b="0" i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Интернет</a:t>
            </a:r>
            <a:r>
              <a:rPr lang="ru-RU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можно легко и быстро рассчитать маску сети или подсети, посмотреть, сколько </a:t>
            </a:r>
            <a:r>
              <a:rPr lang="ru-RU" b="0" i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IP</a:t>
            </a:r>
            <a:r>
              <a:rPr lang="ru-RU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-адресов входит в заданный </a:t>
            </a:r>
            <a:r>
              <a:rPr lang="ru-RU" b="0" i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диапазон</a:t>
            </a:r>
            <a:r>
              <a:rPr lang="ru-RU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узнать число хостов и получить ряд других полезных записей (рис. 9).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2240789" y="6365138"/>
            <a:ext cx="527202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Рисунок 9 -</a:t>
            </a:r>
            <a:r>
              <a:rPr lang="ru-RU" b="0" i="0" dirty="0" smtClean="0">
                <a:solidFill>
                  <a:srgbClr val="000000"/>
                </a:solidFill>
                <a:effectLst/>
                <a:latin typeface="Ubuntu-Medium"/>
              </a:rPr>
              <a:t> </a:t>
            </a:r>
            <a:r>
              <a:rPr lang="ru-RU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IP калькулятор на http://ip.waldimord.ru/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2169806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indent="450215">
              <a:spcAft>
                <a:spcPts val="0"/>
              </a:spcAft>
            </a:pPr>
            <a:r>
              <a:rPr lang="ru-RU" dirty="0">
                <a:solidFill>
                  <a:srgbClr val="000000"/>
                </a:solidFill>
                <a:latin typeface="Ubuntu-Regular"/>
              </a:rPr>
              <a:t>Задание 5. Определить MAC-адрес ПК (</a:t>
            </a:r>
            <a:r>
              <a:rPr lang="ru-RU" dirty="0" err="1">
                <a:solidFill>
                  <a:srgbClr val="000000"/>
                </a:solidFill>
                <a:latin typeface="Ubuntu-Regular"/>
              </a:rPr>
              <a:t>Скринкаст</a:t>
            </a:r>
            <a:r>
              <a:rPr lang="ru-RU" dirty="0">
                <a:solidFill>
                  <a:srgbClr val="000000"/>
                </a:solidFill>
                <a:latin typeface="Ubuntu-Regular"/>
              </a:rPr>
              <a:t>)</a:t>
            </a:r>
            <a:r>
              <a:rPr lang="ru-RU" dirty="0">
                <a:solidFill>
                  <a:srgbClr val="111115"/>
                </a:solidFill>
                <a:latin typeface="Ubuntu-Regular"/>
              </a:rPr>
              <a:t/>
            </a:r>
            <a:br>
              <a:rPr lang="ru-RU" dirty="0">
                <a:solidFill>
                  <a:srgbClr val="111115"/>
                </a:solidFill>
                <a:latin typeface="Ubuntu-Regular"/>
              </a:rPr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Помимо</a:t>
            </a:r>
            <a:r>
              <a:rPr lang="ru-RU" dirty="0"/>
              <a:t> </a:t>
            </a:r>
            <a:r>
              <a:rPr lang="ru-RU" i="1" dirty="0"/>
              <a:t>IP</a:t>
            </a:r>
            <a:r>
              <a:rPr lang="ru-RU" dirty="0"/>
              <a:t> адреса, есть еще и такое понятие, как </a:t>
            </a:r>
            <a:r>
              <a:rPr lang="ru-RU" i="1" dirty="0"/>
              <a:t>MAC</a:t>
            </a:r>
            <a:r>
              <a:rPr lang="ru-RU" dirty="0"/>
              <a:t> </a:t>
            </a:r>
            <a:r>
              <a:rPr lang="ru-RU" i="1" dirty="0"/>
              <a:t>адрес</a:t>
            </a:r>
            <a:r>
              <a:rPr lang="ru-RU" dirty="0"/>
              <a:t>.</a:t>
            </a:r>
          </a:p>
          <a:p>
            <a:r>
              <a:rPr lang="ru-RU" i="1" dirty="0"/>
              <a:t>MAC</a:t>
            </a:r>
            <a:r>
              <a:rPr lang="ru-RU" dirty="0"/>
              <a:t>-</a:t>
            </a:r>
            <a:r>
              <a:rPr lang="ru-RU" i="1" dirty="0"/>
              <a:t>адрес</a:t>
            </a:r>
            <a:r>
              <a:rPr lang="ru-RU" dirty="0"/>
              <a:t> (или аппаратный </a:t>
            </a:r>
            <a:r>
              <a:rPr lang="ru-RU" i="1" dirty="0"/>
              <a:t>адрес</a:t>
            </a:r>
            <a:r>
              <a:rPr lang="ru-RU" dirty="0"/>
              <a:t>) - это цифровой код длиной 6 </a:t>
            </a:r>
            <a:r>
              <a:rPr lang="ru-RU" i="1" dirty="0"/>
              <a:t>байт</a:t>
            </a:r>
            <a:r>
              <a:rPr lang="ru-RU" dirty="0"/>
              <a:t>, устанавливаемый производителем сетевого адаптера и однозначно идентифицирующий данный </a:t>
            </a:r>
            <a:r>
              <a:rPr lang="ru-RU" i="1" dirty="0"/>
              <a:t>адаптер</a:t>
            </a:r>
            <a:r>
              <a:rPr lang="ru-RU" dirty="0"/>
              <a:t>. Согласно стандартам на </a:t>
            </a:r>
            <a:r>
              <a:rPr lang="ru-RU" i="1" dirty="0"/>
              <a:t>сеть</a:t>
            </a:r>
            <a:r>
              <a:rPr lang="ru-RU" dirty="0"/>
              <a:t> </a:t>
            </a:r>
            <a:r>
              <a:rPr lang="ru-RU" i="1" dirty="0" err="1"/>
              <a:t>Ethernet</a:t>
            </a:r>
            <a:r>
              <a:rPr lang="ru-RU" dirty="0"/>
              <a:t>, не может быть двух сетевых адаптеров с одинаковым </a:t>
            </a:r>
            <a:r>
              <a:rPr lang="ru-RU" i="1" dirty="0"/>
              <a:t>MAC</a:t>
            </a:r>
            <a:r>
              <a:rPr lang="ru-RU" dirty="0"/>
              <a:t>-адресом. Пример записи </a:t>
            </a:r>
            <a:r>
              <a:rPr lang="ru-RU" i="1" dirty="0"/>
              <a:t>MAC</a:t>
            </a:r>
            <a:r>
              <a:rPr lang="ru-RU" dirty="0"/>
              <a:t>-адреса: 00:E0:18:C3:11:89.</a:t>
            </a:r>
          </a:p>
          <a:p>
            <a:r>
              <a:rPr lang="ru-RU" dirty="0"/>
              <a:t>Для того, чтобы узнать </a:t>
            </a:r>
            <a:r>
              <a:rPr lang="ru-RU" i="1" dirty="0"/>
              <a:t>MAC</a:t>
            </a:r>
            <a:r>
              <a:rPr lang="ru-RU" dirty="0"/>
              <a:t>-</a:t>
            </a:r>
            <a:r>
              <a:rPr lang="ru-RU" i="1" dirty="0"/>
              <a:t>адрес</a:t>
            </a:r>
            <a:r>
              <a:rPr lang="ru-RU" dirty="0"/>
              <a:t> сетевой карты в ОС </a:t>
            </a:r>
            <a:r>
              <a:rPr lang="ru-RU" i="1" dirty="0" err="1"/>
              <a:t>Windows</a:t>
            </a:r>
            <a:r>
              <a:rPr lang="ru-RU" dirty="0"/>
              <a:t> XP нужно выполнить следующие действия: Пуск-Выполнить-</a:t>
            </a:r>
            <a:r>
              <a:rPr lang="ru-RU" dirty="0" err="1"/>
              <a:t>cmd</a:t>
            </a:r>
            <a:r>
              <a:rPr lang="ru-RU" dirty="0"/>
              <a:t> и нажимаем OK;</a:t>
            </a:r>
          </a:p>
        </p:txBody>
      </p:sp>
    </p:spTree>
    <p:extLst>
      <p:ext uri="{BB962C8B-B14F-4D97-AF65-F5344CB8AC3E}">
        <p14:creationId xmlns:p14="http://schemas.microsoft.com/office/powerpoint/2010/main" val="212501934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В командной строке набираем </a:t>
            </a:r>
            <a:r>
              <a:rPr lang="ru-RU" dirty="0" err="1"/>
              <a:t>ipconfig</a:t>
            </a:r>
            <a:r>
              <a:rPr lang="ru-RU" dirty="0"/>
              <a:t> /</a:t>
            </a:r>
            <a:r>
              <a:rPr lang="ru-RU" dirty="0" err="1"/>
              <a:t>all</a:t>
            </a:r>
            <a:r>
              <a:rPr lang="ru-RU" dirty="0"/>
              <a:t> и нажимаем </a:t>
            </a:r>
            <a:r>
              <a:rPr lang="ru-RU" dirty="0" err="1"/>
              <a:t>Enter</a:t>
            </a:r>
            <a:r>
              <a:rPr lang="ru-RU" dirty="0"/>
              <a:t> </a:t>
            </a:r>
            <a:endParaRPr lang="ru-RU" dirty="0"/>
          </a:p>
        </p:txBody>
      </p:sp>
      <p:pic>
        <p:nvPicPr>
          <p:cNvPr id="9218" name="Picture 2" descr="Показан аппаратный адрес ПК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13900" y="2290618"/>
            <a:ext cx="7860102" cy="39954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5158830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Задание 4. Поясните картинку ниже:</a:t>
            </a:r>
            <a:endParaRPr lang="ru-RU" dirty="0"/>
          </a:p>
        </p:txBody>
      </p:sp>
      <p:pic>
        <p:nvPicPr>
          <p:cNvPr id="10242" name="Picture 2" descr="https://www.intuit.ru/EDI/28_09_18_11/1538086734-1664/tutorial/960/objects/6/files/tab2.gif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57623" y="1801090"/>
            <a:ext cx="5610159" cy="45786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6962837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738909"/>
          </a:xfrm>
        </p:spPr>
        <p:txBody>
          <a:bodyPr/>
          <a:lstStyle/>
          <a:p>
            <a:r>
              <a:rPr lang="ru-RU" dirty="0" smtClean="0"/>
              <a:t>Заключение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/>
              <a:t>Выводы:</a:t>
            </a:r>
          </a:p>
          <a:p>
            <a:r>
              <a:rPr lang="ru-RU" dirty="0" smtClean="0"/>
              <a:t>На практическом занятии мы </a:t>
            </a:r>
            <a:r>
              <a:rPr lang="ru-RU" dirty="0"/>
              <a:t>познакомились с различными сетевыми протоколами (</a:t>
            </a:r>
            <a:r>
              <a:rPr lang="ru-RU" i="1" dirty="0"/>
              <a:t>TCP</a:t>
            </a:r>
            <a:r>
              <a:rPr lang="ru-RU" dirty="0"/>
              <a:t>/</a:t>
            </a:r>
            <a:r>
              <a:rPr lang="ru-RU" i="1" dirty="0"/>
              <a:t>IP</a:t>
            </a:r>
            <a:r>
              <a:rPr lang="ru-RU" dirty="0"/>
              <a:t>, </a:t>
            </a:r>
            <a:r>
              <a:rPr lang="ru-RU" i="1" dirty="0"/>
              <a:t>ARP</a:t>
            </a:r>
            <a:r>
              <a:rPr lang="ru-RU" dirty="0"/>
              <a:t>, </a:t>
            </a:r>
            <a:r>
              <a:rPr lang="ru-RU" i="1" dirty="0"/>
              <a:t>DHCP</a:t>
            </a:r>
            <a:r>
              <a:rPr lang="ru-RU" dirty="0"/>
              <a:t>, </a:t>
            </a:r>
            <a:r>
              <a:rPr lang="ru-RU" i="1" dirty="0" err="1"/>
              <a:t>http</a:t>
            </a:r>
            <a:r>
              <a:rPr lang="ru-RU" dirty="0"/>
              <a:t>, </a:t>
            </a:r>
            <a:r>
              <a:rPr lang="ru-RU" i="1" dirty="0"/>
              <a:t>FTP</a:t>
            </a:r>
            <a:r>
              <a:rPr lang="ru-RU" dirty="0"/>
              <a:t>, </a:t>
            </a:r>
            <a:r>
              <a:rPr lang="ru-RU" i="1" dirty="0"/>
              <a:t>POP</a:t>
            </a:r>
            <a:r>
              <a:rPr lang="ru-RU" dirty="0"/>
              <a:t>, </a:t>
            </a:r>
            <a:r>
              <a:rPr lang="ru-RU" i="1" dirty="0"/>
              <a:t>SMTP</a:t>
            </a:r>
            <a:r>
              <a:rPr lang="ru-RU" dirty="0"/>
              <a:t>), а также классами сетей и другой терминологией, связанной с компьютерными сетями.</a:t>
            </a:r>
          </a:p>
          <a:p>
            <a:pPr marL="0" indent="0">
              <a:buNone/>
            </a:pP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608528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92364"/>
            <a:ext cx="8596668" cy="591127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Общие сведения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803565"/>
            <a:ext cx="8596668" cy="523779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dirty="0"/>
              <a:t>Соединение промышленной сети с ее компонентами (устройствами, узлами сети) выполняется с помощью </a:t>
            </a:r>
            <a:r>
              <a:rPr lang="ru-RU" b="1" i="1" dirty="0"/>
              <a:t>интерфейсов</a:t>
            </a:r>
            <a:r>
              <a:rPr lang="ru-RU" dirty="0"/>
              <a:t>.</a:t>
            </a:r>
          </a:p>
          <a:p>
            <a:pPr marL="0" indent="0">
              <a:buNone/>
            </a:pPr>
            <a:r>
              <a:rPr lang="ru-RU" dirty="0" smtClean="0"/>
              <a:t>Важные </a:t>
            </a:r>
            <a:r>
              <a:rPr lang="ru-RU" dirty="0"/>
              <a:t>параметры интерфейса -</a:t>
            </a:r>
            <a:r>
              <a:rPr lang="ru-RU" b="1" i="1" dirty="0"/>
              <a:t>пропускная способность </a:t>
            </a:r>
            <a:r>
              <a:rPr lang="ru-RU" dirty="0"/>
              <a:t>и </a:t>
            </a:r>
            <a:r>
              <a:rPr lang="ru-RU" b="1" i="1" dirty="0"/>
              <a:t>максимальная длина подключаемого кабеля</a:t>
            </a:r>
            <a:r>
              <a:rPr lang="ru-RU" dirty="0"/>
              <a:t>.</a:t>
            </a:r>
          </a:p>
          <a:p>
            <a:pPr marL="0" indent="0">
              <a:buNone/>
            </a:pPr>
            <a:r>
              <a:rPr lang="ru-RU" dirty="0"/>
              <a:t>В промышленной автоматизации распространены</a:t>
            </a:r>
          </a:p>
          <a:p>
            <a:r>
              <a:rPr lang="ru-RU" dirty="0" smtClean="0"/>
              <a:t>последовательные </a:t>
            </a:r>
            <a:r>
              <a:rPr lang="ru-RU" dirty="0"/>
              <a:t>интерфейсы RS-485, RS-232, RS-422, </a:t>
            </a:r>
            <a:r>
              <a:rPr lang="ru-RU" dirty="0" err="1"/>
              <a:t>Ethernet</a:t>
            </a:r>
            <a:r>
              <a:rPr lang="ru-RU" dirty="0"/>
              <a:t>, CAN, HART, AS-интерфейс.</a:t>
            </a:r>
          </a:p>
          <a:p>
            <a:pPr marL="0" indent="0">
              <a:buNone/>
            </a:pPr>
            <a:r>
              <a:rPr lang="ru-RU" dirty="0" smtClean="0"/>
              <a:t>Для </a:t>
            </a:r>
            <a:r>
              <a:rPr lang="ru-RU" dirty="0"/>
              <a:t>обмена информацией взаимодействующие устройства должны иметь одинаковый </a:t>
            </a:r>
            <a:r>
              <a:rPr lang="ru-RU" b="1" i="1" dirty="0"/>
              <a:t>протокол обмена</a:t>
            </a:r>
            <a:r>
              <a:rPr lang="ru-RU" dirty="0"/>
              <a:t>.</a:t>
            </a:r>
          </a:p>
          <a:p>
            <a:pPr marL="0" indent="0">
              <a:buNone/>
            </a:pPr>
            <a:r>
              <a:rPr lang="ru-RU" b="1" dirty="0"/>
              <a:t>Протокол </a:t>
            </a:r>
            <a:r>
              <a:rPr lang="ru-RU" dirty="0"/>
              <a:t>- это набор правил, которые управляют обменом информацией.</a:t>
            </a:r>
          </a:p>
          <a:p>
            <a:pPr marL="0" indent="0">
              <a:buNone/>
            </a:pPr>
            <a:r>
              <a:rPr lang="ru-RU" dirty="0"/>
              <a:t>Сеть использует несколько протоколов, образующих </a:t>
            </a:r>
            <a:r>
              <a:rPr lang="ru-RU" b="1" i="1" dirty="0"/>
              <a:t>стек протоколов </a:t>
            </a:r>
            <a:r>
              <a:rPr lang="ru-RU" dirty="0"/>
              <a:t>- набор связанных коммуникационных протоколов, которые функционируют совместно и используют некоторые или все семь уровней модели </a:t>
            </a:r>
            <a:r>
              <a:rPr lang="ru-RU" b="1" dirty="0"/>
              <a:t>OSI</a:t>
            </a:r>
            <a:r>
              <a:rPr lang="ru-RU" dirty="0"/>
              <a:t>.</a:t>
            </a:r>
          </a:p>
          <a:p>
            <a:pPr marL="0" indent="0">
              <a:buNone/>
            </a:pPr>
            <a:r>
              <a:rPr lang="ru-RU" dirty="0"/>
              <a:t/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666289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/>
              <a:t>Состояние </a:t>
            </a:r>
            <a:r>
              <a:rPr lang="ru-RU" dirty="0"/>
              <a:t>показывает текущее или будущее состояние системы, в которое она должна перейти.</a:t>
            </a:r>
          </a:p>
          <a:p>
            <a:r>
              <a:rPr lang="ru-RU" b="1" dirty="0" smtClean="0"/>
              <a:t>Событие</a:t>
            </a:r>
            <a:r>
              <a:rPr lang="ru-RU" b="1" dirty="0"/>
              <a:t> </a:t>
            </a:r>
            <a:r>
              <a:rPr lang="ru-RU" dirty="0"/>
              <a:t>наступает обычно при достижении текущим параметром граничного значения (сигнализация).</a:t>
            </a:r>
          </a:p>
          <a:p>
            <a:r>
              <a:rPr lang="ru-RU" b="1" dirty="0" smtClean="0"/>
              <a:t>Запрос</a:t>
            </a:r>
            <a:r>
              <a:rPr lang="ru-RU" b="1" dirty="0"/>
              <a:t> </a:t>
            </a:r>
            <a:r>
              <a:rPr lang="ru-RU" dirty="0"/>
              <a:t>- это команда, посылаемая для того, чтобы получить ответ.</a:t>
            </a:r>
          </a:p>
          <a:p>
            <a:pPr marL="0" indent="0">
              <a:buNone/>
            </a:pP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205874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526473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Сетевой протокол</a:t>
            </a:r>
            <a:endParaRPr lang="ru-RU" dirty="0"/>
          </a:p>
        </p:txBody>
      </p:sp>
      <p:pic>
        <p:nvPicPr>
          <p:cNvPr id="2050" name="Picture 2" descr="Иллюстрация к понятию Сетевой протокол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4907" y="1745674"/>
            <a:ext cx="6450351" cy="40635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515564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628073"/>
          </a:xfrm>
        </p:spPr>
        <p:txBody>
          <a:bodyPr>
            <a:normAutofit fontScale="90000"/>
          </a:bodyPr>
          <a:lstStyle/>
          <a:p>
            <a:r>
              <a:rPr lang="ru-RU" i="1" dirty="0"/>
              <a:t>Стек</a:t>
            </a:r>
            <a:r>
              <a:rPr lang="ru-RU" dirty="0"/>
              <a:t> протоколов </a:t>
            </a:r>
            <a:r>
              <a:rPr lang="en-US" i="1" dirty="0"/>
              <a:t>TCP</a:t>
            </a:r>
            <a:r>
              <a:rPr lang="en-US" dirty="0"/>
              <a:t>/</a:t>
            </a:r>
            <a:r>
              <a:rPr lang="en-US" i="1" dirty="0"/>
              <a:t>IP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i="1" dirty="0"/>
              <a:t>Стек</a:t>
            </a:r>
            <a:r>
              <a:rPr lang="ru-RU" dirty="0"/>
              <a:t> протоколов </a:t>
            </a:r>
            <a:r>
              <a:rPr lang="ru-RU" i="1" dirty="0"/>
              <a:t>TCP</a:t>
            </a:r>
            <a:r>
              <a:rPr lang="ru-RU" dirty="0"/>
              <a:t>/</a:t>
            </a:r>
            <a:r>
              <a:rPr lang="ru-RU" i="1" dirty="0"/>
              <a:t>IP</a:t>
            </a:r>
            <a:r>
              <a:rPr lang="ru-RU" dirty="0"/>
              <a:t> — это набор протоколов, его название происходит от двух наиболее важных протоколов, являющиеся основой связи в сети </a:t>
            </a:r>
            <a:r>
              <a:rPr lang="ru-RU" i="1" dirty="0"/>
              <a:t>Интернет</a:t>
            </a:r>
            <a:r>
              <a:rPr lang="ru-RU" dirty="0"/>
              <a:t>. Протокол </a:t>
            </a:r>
            <a:r>
              <a:rPr lang="ru-RU" i="1" dirty="0"/>
              <a:t>TCP</a:t>
            </a:r>
            <a:r>
              <a:rPr lang="ru-RU" dirty="0"/>
              <a:t> разбивает передаваемую информацию на порции (пакеты) и нумерует их. С помощью протокола </a:t>
            </a:r>
            <a:r>
              <a:rPr lang="ru-RU" i="1" dirty="0"/>
              <a:t>IP</a:t>
            </a:r>
            <a:r>
              <a:rPr lang="ru-RU" dirty="0"/>
              <a:t> все пакеты передаются получателю. Далее с помощью протокола </a:t>
            </a:r>
            <a:r>
              <a:rPr lang="ru-RU" i="1" dirty="0"/>
              <a:t>TCP</a:t>
            </a:r>
            <a:r>
              <a:rPr lang="ru-RU" dirty="0"/>
              <a:t> проверяется, все ли пакеты получены. При получении всех порций </a:t>
            </a:r>
            <a:r>
              <a:rPr lang="ru-RU" i="1" dirty="0"/>
              <a:t>TCP</a:t>
            </a:r>
            <a:r>
              <a:rPr lang="ru-RU" dirty="0"/>
              <a:t> располагает их в нужном порядке и собирает в единое целое. В сети </a:t>
            </a:r>
            <a:r>
              <a:rPr lang="ru-RU" i="1" dirty="0"/>
              <a:t>Интернет</a:t>
            </a:r>
            <a:r>
              <a:rPr lang="ru-RU" dirty="0"/>
              <a:t> используются две версии этого протокола:</a:t>
            </a:r>
          </a:p>
          <a:p>
            <a:r>
              <a:rPr lang="ru-RU" dirty="0"/>
              <a:t>·                 Маршрутизируемый сетевой протокол IPv4. В протоколе этой версии каждому узлу сети ставится в соответствие IP-адрес длиной 32 бита (т.е. 4 октета или 4 байта).</a:t>
            </a:r>
          </a:p>
          <a:p>
            <a:r>
              <a:rPr lang="ru-RU" dirty="0"/>
              <a:t>·                 IPv6 позволяет адресовать значительно большее количество узлов, чем IPv4. Протокол Интернета версии 6 использует 128-разрядные адреса, и может определить значительно больше адресов.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649280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406400"/>
          </a:xfrm>
        </p:spPr>
        <p:txBody>
          <a:bodyPr>
            <a:normAutofit/>
          </a:bodyPr>
          <a:lstStyle/>
          <a:p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Различные протоколы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1154545"/>
            <a:ext cx="8596668" cy="4886817"/>
          </a:xfrm>
        </p:spPr>
        <p:txBody>
          <a:bodyPr>
            <a:normAutofit fontScale="55000" lnSpcReduction="20000"/>
          </a:bodyPr>
          <a:lstStyle/>
          <a:p>
            <a:r>
              <a:rPr lang="ru-RU" dirty="0"/>
              <a:t>ARP</a:t>
            </a:r>
          </a:p>
          <a:p>
            <a:r>
              <a:rPr lang="ru-RU" dirty="0"/>
              <a:t>Для взаимодействия сетевых устройств друг с другом необходимо, чтобы у передающего устройства был </a:t>
            </a:r>
            <a:r>
              <a:rPr lang="ru-RU" i="1" dirty="0"/>
              <a:t>IP</a:t>
            </a:r>
            <a:r>
              <a:rPr lang="ru-RU" dirty="0"/>
              <a:t>- и </a:t>
            </a:r>
            <a:r>
              <a:rPr lang="ru-RU" i="1" dirty="0"/>
              <a:t>MAC</a:t>
            </a:r>
            <a:r>
              <a:rPr lang="ru-RU" dirty="0"/>
              <a:t>-адреса получателя. Набор протоколов </a:t>
            </a:r>
            <a:r>
              <a:rPr lang="ru-RU" i="1" dirty="0"/>
              <a:t>TCP</a:t>
            </a:r>
            <a:r>
              <a:rPr lang="ru-RU" dirty="0"/>
              <a:t>/</a:t>
            </a:r>
            <a:r>
              <a:rPr lang="ru-RU" i="1" dirty="0"/>
              <a:t>IP</a:t>
            </a:r>
            <a:r>
              <a:rPr lang="ru-RU" dirty="0"/>
              <a:t> имеет в своем составе специальный протокол, называемый </a:t>
            </a:r>
            <a:r>
              <a:rPr lang="ru-RU" i="1" dirty="0"/>
              <a:t>ARP</a:t>
            </a:r>
            <a:r>
              <a:rPr lang="ru-RU" dirty="0"/>
              <a:t> (</a:t>
            </a:r>
            <a:r>
              <a:rPr lang="ru-RU" dirty="0" err="1"/>
              <a:t>Address</a:t>
            </a:r>
            <a:r>
              <a:rPr lang="ru-RU" dirty="0"/>
              <a:t> </a:t>
            </a:r>
            <a:r>
              <a:rPr lang="ru-RU" i="1" dirty="0" err="1"/>
              <a:t>Resolution</a:t>
            </a:r>
            <a:r>
              <a:rPr lang="ru-RU" dirty="0"/>
              <a:t> </a:t>
            </a:r>
            <a:r>
              <a:rPr lang="ru-RU" i="1" dirty="0" err="1"/>
              <a:t>Protocol</a:t>
            </a:r>
            <a:r>
              <a:rPr lang="ru-RU" dirty="0"/>
              <a:t> — протокол преобразования адресов), который позволяет автоматически получить </a:t>
            </a:r>
            <a:r>
              <a:rPr lang="ru-RU" i="1" dirty="0"/>
              <a:t>MAC</a:t>
            </a:r>
            <a:r>
              <a:rPr lang="ru-RU" dirty="0"/>
              <a:t>-</a:t>
            </a:r>
            <a:r>
              <a:rPr lang="ru-RU" i="1" dirty="0"/>
              <a:t>адрес</a:t>
            </a:r>
            <a:r>
              <a:rPr lang="ru-RU" dirty="0"/>
              <a:t> по известным </a:t>
            </a:r>
            <a:r>
              <a:rPr lang="ru-RU" i="1" dirty="0"/>
              <a:t>IP</a:t>
            </a:r>
            <a:r>
              <a:rPr lang="ru-RU" dirty="0"/>
              <a:t>-адресам</a:t>
            </a:r>
          </a:p>
          <a:p>
            <a:r>
              <a:rPr lang="ru-RU" dirty="0"/>
              <a:t>DHCP-протокол</a:t>
            </a:r>
          </a:p>
          <a:p>
            <a:r>
              <a:rPr lang="ru-RU" dirty="0"/>
              <a:t>Распределением </a:t>
            </a:r>
            <a:r>
              <a:rPr lang="ru-RU" i="1" dirty="0"/>
              <a:t>IP</a:t>
            </a:r>
            <a:r>
              <a:rPr lang="ru-RU" dirty="0"/>
              <a:t>-адресов для подключения к сети </a:t>
            </a:r>
            <a:r>
              <a:rPr lang="ru-RU" i="1" dirty="0"/>
              <a:t>Интернет</a:t>
            </a:r>
            <a:r>
              <a:rPr lang="ru-RU" dirty="0"/>
              <a:t> занимаются провайдеры, а в локальных сетях – сисадмины. Назначение </a:t>
            </a:r>
            <a:r>
              <a:rPr lang="ru-RU" i="1" dirty="0"/>
              <a:t>IP</a:t>
            </a:r>
            <a:r>
              <a:rPr lang="ru-RU" dirty="0"/>
              <a:t>-адресов узлам сети при большом размере сети представляет для администратора очень утомительную процедуру. Поэтому для автоматизации процесса разработан протокол </a:t>
            </a:r>
            <a:r>
              <a:rPr lang="ru-RU" i="1" dirty="0" err="1"/>
              <a:t>Dynamic</a:t>
            </a:r>
            <a:r>
              <a:rPr lang="ru-RU" dirty="0"/>
              <a:t> </a:t>
            </a:r>
            <a:r>
              <a:rPr lang="ru-RU" i="1" dirty="0" err="1"/>
              <a:t>Host</a:t>
            </a:r>
            <a:r>
              <a:rPr lang="ru-RU" dirty="0"/>
              <a:t> </a:t>
            </a:r>
            <a:r>
              <a:rPr lang="ru-RU" i="1" dirty="0" err="1"/>
              <a:t>Configuration</a:t>
            </a:r>
            <a:r>
              <a:rPr lang="ru-RU" dirty="0"/>
              <a:t> </a:t>
            </a:r>
            <a:r>
              <a:rPr lang="ru-RU" i="1" dirty="0" err="1"/>
              <a:t>Protocol</a:t>
            </a:r>
            <a:r>
              <a:rPr lang="ru-RU" dirty="0"/>
              <a:t> (</a:t>
            </a:r>
            <a:r>
              <a:rPr lang="ru-RU" i="1" dirty="0"/>
              <a:t>DHCP</a:t>
            </a:r>
            <a:r>
              <a:rPr lang="ru-RU" dirty="0"/>
              <a:t>) , который освобождает администратора от этих проблем, автоматизируя процесс назначения </a:t>
            </a:r>
            <a:r>
              <a:rPr lang="ru-RU" i="1" dirty="0"/>
              <a:t>IP</a:t>
            </a:r>
            <a:r>
              <a:rPr lang="ru-RU" dirty="0"/>
              <a:t>-адресов всем узлам сети.</a:t>
            </a:r>
          </a:p>
          <a:p>
            <a:r>
              <a:rPr lang="ru-RU" dirty="0"/>
              <a:t>HTTP протокол</a:t>
            </a:r>
          </a:p>
          <a:p>
            <a:r>
              <a:rPr lang="ru-RU" i="1" dirty="0"/>
              <a:t>HTTP</a:t>
            </a:r>
            <a:r>
              <a:rPr lang="ru-RU" dirty="0"/>
              <a:t> протокол служит для передачи гипертекста, т.е. для пересылки </a:t>
            </a:r>
            <a:r>
              <a:rPr lang="ru-RU" dirty="0" err="1"/>
              <a:t>Web</a:t>
            </a:r>
            <a:r>
              <a:rPr lang="ru-RU" dirty="0"/>
              <a:t>-страниц с одного компьютера на другой. Основой </a:t>
            </a:r>
            <a:r>
              <a:rPr lang="ru-RU" i="1" dirty="0"/>
              <a:t>HTTP</a:t>
            </a:r>
            <a:r>
              <a:rPr lang="ru-RU" dirty="0"/>
              <a:t> является технология "клиент-</a:t>
            </a:r>
            <a:r>
              <a:rPr lang="ru-RU" i="1" dirty="0"/>
              <a:t>сервер</a:t>
            </a:r>
            <a:r>
              <a:rPr lang="ru-RU" dirty="0"/>
              <a:t>", то есть предполагается существование потребителей (клиентов), которые инициируют соединение и посылают </a:t>
            </a:r>
            <a:r>
              <a:rPr lang="ru-RU" i="1" dirty="0"/>
              <a:t>запрос</a:t>
            </a:r>
            <a:r>
              <a:rPr lang="ru-RU" dirty="0"/>
              <a:t>, и поставщиков (серверов), которые ожидают соединения для получения запроса, производят необходимые действия и возвращают обратно сообщение с результатом.</a:t>
            </a:r>
          </a:p>
          <a:p>
            <a:r>
              <a:rPr lang="ru-RU" dirty="0"/>
              <a:t>FTP протокол</a:t>
            </a:r>
          </a:p>
          <a:p>
            <a:r>
              <a:rPr lang="ru-RU" i="1" dirty="0"/>
              <a:t>FTP</a:t>
            </a:r>
            <a:r>
              <a:rPr lang="ru-RU" dirty="0"/>
              <a:t> протокол передачи файлов со специального файлового сервера на </a:t>
            </a:r>
            <a:r>
              <a:rPr lang="ru-RU" i="1" dirty="0"/>
              <a:t>компьютер</a:t>
            </a:r>
            <a:r>
              <a:rPr lang="ru-RU" dirty="0"/>
              <a:t> пользователя. Установив </a:t>
            </a:r>
            <a:r>
              <a:rPr lang="ru-RU" i="1" dirty="0"/>
              <a:t>связь</a:t>
            </a:r>
            <a:r>
              <a:rPr lang="ru-RU" dirty="0"/>
              <a:t> с удаленным компьютером, </a:t>
            </a:r>
            <a:r>
              <a:rPr lang="ru-RU" i="1" dirty="0"/>
              <a:t>пользователь</a:t>
            </a:r>
            <a:r>
              <a:rPr lang="ru-RU" dirty="0"/>
              <a:t> может скопировать </a:t>
            </a:r>
            <a:r>
              <a:rPr lang="ru-RU" i="1" dirty="0"/>
              <a:t>файл</a:t>
            </a:r>
            <a:r>
              <a:rPr lang="ru-RU" dirty="0"/>
              <a:t> с удаленного компьютера на свой или скопировать </a:t>
            </a:r>
            <a:r>
              <a:rPr lang="ru-RU" i="1" dirty="0"/>
              <a:t>файл</a:t>
            </a:r>
            <a:r>
              <a:rPr lang="ru-RU" dirty="0"/>
              <a:t> со своего компьютера на удаленный.</a:t>
            </a:r>
          </a:p>
          <a:p>
            <a:r>
              <a:rPr lang="ru-RU" dirty="0"/>
              <a:t>POP протокол</a:t>
            </a:r>
          </a:p>
          <a:p>
            <a:r>
              <a:rPr lang="ru-RU" i="1" dirty="0"/>
              <a:t>POP</a:t>
            </a:r>
            <a:r>
              <a:rPr lang="ru-RU" dirty="0"/>
              <a:t> </a:t>
            </a:r>
            <a:r>
              <a:rPr lang="ru-RU" i="1" dirty="0"/>
              <a:t>стандартный протокол</a:t>
            </a:r>
            <a:r>
              <a:rPr lang="ru-RU" dirty="0"/>
              <a:t> получения почтового соединения. Серверы </a:t>
            </a:r>
            <a:r>
              <a:rPr lang="ru-RU" i="1" dirty="0"/>
              <a:t>POP</a:t>
            </a:r>
            <a:r>
              <a:rPr lang="ru-RU" dirty="0"/>
              <a:t> обрабатывают входящую почту, а протокол </a:t>
            </a:r>
            <a:r>
              <a:rPr lang="ru-RU" i="1" dirty="0"/>
              <a:t>POP</a:t>
            </a:r>
            <a:r>
              <a:rPr lang="ru-RU" dirty="0"/>
              <a:t> предназначен для обработки запросов на получение почты от клиентских почтовых программ.</a:t>
            </a:r>
          </a:p>
          <a:p>
            <a:r>
              <a:rPr lang="ru-RU" dirty="0"/>
              <a:t>SMTP протокол</a:t>
            </a:r>
          </a:p>
          <a:p>
            <a:r>
              <a:rPr lang="ru-RU" i="1" dirty="0"/>
              <a:t>SMTP</a:t>
            </a:r>
            <a:r>
              <a:rPr lang="ru-RU" dirty="0"/>
              <a:t>-протокол, который задает набор правил для отправки почты. </a:t>
            </a:r>
            <a:r>
              <a:rPr lang="ru-RU" i="1" dirty="0"/>
              <a:t>Сервер</a:t>
            </a:r>
            <a:r>
              <a:rPr lang="ru-RU" dirty="0"/>
              <a:t> </a:t>
            </a:r>
            <a:r>
              <a:rPr lang="ru-RU" i="1" dirty="0"/>
              <a:t>SMTP</a:t>
            </a:r>
            <a:r>
              <a:rPr lang="ru-RU" dirty="0"/>
              <a:t> возвращает либо подтверждение о приеме, либо </a:t>
            </a:r>
            <a:r>
              <a:rPr lang="ru-RU" i="1" dirty="0"/>
              <a:t>сообщение об ошибке</a:t>
            </a:r>
            <a:r>
              <a:rPr lang="ru-RU" dirty="0"/>
              <a:t>, либо запрашивает дополнительную информацию.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274579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969818"/>
          </a:xfrm>
        </p:spPr>
        <p:txBody>
          <a:bodyPr>
            <a:normAutofit fontScale="90000"/>
          </a:bodyPr>
          <a:lstStyle/>
          <a:p>
            <a:r>
              <a:rPr lang="ru-RU" dirty="0"/>
              <a:t>Задание 1. Определить IP адрес вашего ПК</a:t>
            </a:r>
            <a:endParaRPr lang="ru-RU" dirty="0"/>
          </a:p>
        </p:txBody>
      </p:sp>
      <p:pic>
        <p:nvPicPr>
          <p:cNvPr id="3074" name="Picture 2" descr="IP адрес вашего ПК в десятичной системе счисления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7334" y="1426007"/>
            <a:ext cx="4914900" cy="11334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8" name="Picture 6" descr="Здесь мы видим IP в двух версиях: IPv4 и IPv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9454" y="2754853"/>
            <a:ext cx="5905500" cy="25050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5818909" y="1359154"/>
            <a:ext cx="6096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Узнать свой собственный </a:t>
            </a:r>
            <a:r>
              <a:rPr lang="ru-RU" b="0" i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IP</a:t>
            </a:r>
            <a:r>
              <a:rPr lang="ru-RU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 </a:t>
            </a:r>
            <a:r>
              <a:rPr lang="ru-RU" b="0" i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адрес</a:t>
            </a:r>
            <a:r>
              <a:rPr lang="ru-RU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 вы можете, если запустите в ОС </a:t>
            </a:r>
            <a:r>
              <a:rPr lang="ru-RU" b="0" i="1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Windows</a:t>
            </a:r>
            <a:r>
              <a:rPr lang="ru-RU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 XP на выполнение команду </a:t>
            </a:r>
            <a:r>
              <a:rPr lang="ru-RU" b="0" i="0" dirty="0" smtClean="0">
                <a:solidFill>
                  <a:srgbClr val="000000"/>
                </a:solidFill>
                <a:effectLst/>
                <a:latin typeface="Ubuntu-Medium"/>
              </a:rPr>
              <a:t>Пуск – Программы – Стандартные – Командная Строка</a:t>
            </a:r>
            <a:r>
              <a:rPr lang="ru-RU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 и наберете в ней </a:t>
            </a:r>
            <a:r>
              <a:rPr lang="ru-RU" b="0" i="0" dirty="0" err="1" smtClean="0">
                <a:solidFill>
                  <a:srgbClr val="000000"/>
                </a:solidFill>
                <a:effectLst/>
                <a:latin typeface="Ubuntu-Medium"/>
              </a:rPr>
              <a:t>ipconfig</a:t>
            </a:r>
            <a:r>
              <a:rPr lang="ru-RU" b="0" i="0" dirty="0" smtClean="0">
                <a:solidFill>
                  <a:srgbClr val="000000"/>
                </a:solidFill>
                <a:effectLst/>
                <a:latin typeface="Ubuntu-Medium"/>
              </a:rPr>
              <a:t> </a:t>
            </a:r>
            <a:r>
              <a:rPr lang="ru-RU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(рис. 2).</a:t>
            </a: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6807200" y="3244334"/>
            <a:ext cx="486756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Рисунок 3 - Здесь мы видим IP в двух версиях: IPv4 и IPv6</a:t>
            </a:r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6807200" y="2754853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Ту же команду можно выполнить в командной строке </a:t>
            </a:r>
            <a:r>
              <a:rPr lang="ru-RU" b="0" i="1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Windows</a:t>
            </a:r>
            <a:r>
              <a:rPr lang="ru-RU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 7 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6797517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3" y="240146"/>
            <a:ext cx="11172921" cy="1219200"/>
          </a:xfrm>
        </p:spPr>
        <p:txBody>
          <a:bodyPr>
            <a:normAutofit/>
          </a:bodyPr>
          <a:lstStyle/>
          <a:p>
            <a:r>
              <a:rPr lang="ru-RU" dirty="0"/>
              <a:t>Задание 2 (</a:t>
            </a:r>
            <a:r>
              <a:rPr lang="ru-RU" dirty="0" err="1"/>
              <a:t>скринкаст</a:t>
            </a:r>
            <a:r>
              <a:rPr lang="ru-RU" dirty="0"/>
              <a:t>). Перевод чисел из двоичной системы в десятичную и наоборот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3" y="1348509"/>
            <a:ext cx="10748048" cy="4692853"/>
          </a:xfrm>
        </p:spPr>
        <p:txBody>
          <a:bodyPr/>
          <a:lstStyle/>
          <a:p>
            <a:r>
              <a:rPr lang="ru-RU" dirty="0" smtClean="0"/>
              <a:t>При работе с </a:t>
            </a:r>
            <a:r>
              <a:rPr lang="ru-RU" i="1" dirty="0" smtClean="0"/>
              <a:t>IP</a:t>
            </a:r>
            <a:r>
              <a:rPr lang="ru-RU" dirty="0" smtClean="0"/>
              <a:t>-адресами может возникнуть необходимость перевода двоичных чисел в десятичные и наоборот. Это можно сделать, например, так, как учат в школе:</a:t>
            </a:r>
          </a:p>
          <a:p>
            <a:r>
              <a:rPr lang="ru-RU" dirty="0" smtClean="0"/>
              <a:t>10110110</a:t>
            </a:r>
            <a:r>
              <a:rPr lang="ru-RU" baseline="-25000" dirty="0" smtClean="0"/>
              <a:t>2</a:t>
            </a:r>
            <a:r>
              <a:rPr lang="ru-RU" dirty="0" smtClean="0"/>
              <a:t> = (1•2</a:t>
            </a:r>
            <a:r>
              <a:rPr lang="ru-RU" baseline="30000" dirty="0" smtClean="0"/>
              <a:t>7</a:t>
            </a:r>
            <a:r>
              <a:rPr lang="ru-RU" dirty="0" smtClean="0"/>
              <a:t>)+(0•2</a:t>
            </a:r>
            <a:r>
              <a:rPr lang="ru-RU" baseline="30000" dirty="0" smtClean="0"/>
              <a:t>6</a:t>
            </a:r>
            <a:r>
              <a:rPr lang="ru-RU" dirty="0" smtClean="0"/>
              <a:t>)+(1•2</a:t>
            </a:r>
            <a:r>
              <a:rPr lang="ru-RU" baseline="30000" dirty="0" smtClean="0"/>
              <a:t>5</a:t>
            </a:r>
            <a:r>
              <a:rPr lang="ru-RU" dirty="0" smtClean="0"/>
              <a:t>)+(1•2</a:t>
            </a:r>
            <a:r>
              <a:rPr lang="ru-RU" baseline="30000" dirty="0" smtClean="0"/>
              <a:t>4</a:t>
            </a:r>
            <a:r>
              <a:rPr lang="ru-RU" dirty="0" smtClean="0"/>
              <a:t>)+(0•2</a:t>
            </a:r>
            <a:r>
              <a:rPr lang="ru-RU" baseline="30000" dirty="0" smtClean="0"/>
              <a:t>3</a:t>
            </a:r>
            <a:r>
              <a:rPr lang="ru-RU" dirty="0" smtClean="0"/>
              <a:t>)+(1•2</a:t>
            </a:r>
            <a:r>
              <a:rPr lang="ru-RU" baseline="30000" dirty="0" smtClean="0"/>
              <a:t>2</a:t>
            </a:r>
            <a:r>
              <a:rPr lang="ru-RU" dirty="0" smtClean="0"/>
              <a:t>)+(1•2</a:t>
            </a:r>
            <a:r>
              <a:rPr lang="ru-RU" baseline="30000" dirty="0" smtClean="0"/>
              <a:t>1</a:t>
            </a:r>
            <a:r>
              <a:rPr lang="ru-RU" dirty="0" smtClean="0"/>
              <a:t>)+(0•2</a:t>
            </a:r>
            <a:r>
              <a:rPr lang="ru-RU" baseline="30000" dirty="0" smtClean="0"/>
              <a:t>0</a:t>
            </a:r>
            <a:r>
              <a:rPr lang="ru-RU" dirty="0" smtClean="0"/>
              <a:t>) = 128+32+16+4+2 = 182</a:t>
            </a:r>
            <a:r>
              <a:rPr lang="ru-RU" baseline="-25000" dirty="0" smtClean="0"/>
              <a:t>10</a:t>
            </a:r>
            <a:r>
              <a:rPr lang="ru-RU" dirty="0" smtClean="0"/>
              <a:t> Но, удобнее это делать на </a:t>
            </a:r>
            <a:r>
              <a:rPr lang="ru-RU" i="1" dirty="0" err="1" smtClean="0"/>
              <a:t>Windows</a:t>
            </a:r>
            <a:r>
              <a:rPr lang="ru-RU" dirty="0" smtClean="0"/>
              <a:t>-калькуляторе. Выполните в </a:t>
            </a:r>
            <a:r>
              <a:rPr lang="ru-RU" i="1" dirty="0" smtClean="0"/>
              <a:t>Windows</a:t>
            </a:r>
            <a:r>
              <a:rPr lang="ru-RU" dirty="0" smtClean="0"/>
              <a:t>-7 команду Пуск-Программы-Стандартные-Кальку</a:t>
            </a:r>
            <a:r>
              <a:rPr lang="ru-RU" b="1" dirty="0" smtClean="0"/>
              <a:t>ля</a:t>
            </a:r>
            <a:r>
              <a:rPr lang="ru-RU" dirty="0" smtClean="0"/>
              <a:t>тор, потом Вид-Программист (рис. 4 и 5).</a:t>
            </a:r>
            <a:endParaRPr lang="ru-RU" dirty="0"/>
          </a:p>
        </p:txBody>
      </p:sp>
      <p:pic>
        <p:nvPicPr>
          <p:cNvPr id="4098" name="Picture 2" descr="Двоичный режим (Bin)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9745" y="3168220"/>
            <a:ext cx="2537691" cy="22980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0" name="Picture 4" descr="Десятичный режим (Dec)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96727" y="3031692"/>
            <a:ext cx="2688456" cy="24345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677333" y="5672030"/>
            <a:ext cx="363772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Рисунок 4 - Двоичный режим (</a:t>
            </a:r>
            <a:r>
              <a:rPr lang="ru-RU" b="0" i="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Bin</a:t>
            </a:r>
            <a:r>
              <a:rPr lang="ru-RU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)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6634372" y="5672030"/>
            <a:ext cx="387394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Рисунок 5 - Десятичный режим (</a:t>
            </a:r>
            <a:r>
              <a:rPr lang="ru-RU" b="0" i="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Dec</a:t>
            </a:r>
            <a:r>
              <a:rPr lang="ru-RU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)</a:t>
            </a: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4223373" y="4748517"/>
            <a:ext cx="264848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Пример: 1010101</a:t>
            </a:r>
            <a:r>
              <a:rPr lang="ru-RU" b="0" i="0" baseline="-250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2</a:t>
            </a:r>
            <a:r>
              <a:rPr lang="ru-RU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 = 85</a:t>
            </a:r>
            <a:r>
              <a:rPr lang="ru-RU" b="0" i="0" baseline="-250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10</a:t>
            </a:r>
            <a:r>
              <a:rPr lang="ru-RU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740789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3" y="609600"/>
            <a:ext cx="10942011" cy="711200"/>
          </a:xfrm>
        </p:spPr>
        <p:txBody>
          <a:bodyPr>
            <a:normAutofit fontScale="90000"/>
          </a:bodyPr>
          <a:lstStyle/>
          <a:p>
            <a:pPr indent="450215">
              <a:spcAft>
                <a:spcPts val="0"/>
              </a:spcAft>
            </a:pPr>
            <a:r>
              <a:rPr lang="ru-RU" dirty="0">
                <a:solidFill>
                  <a:srgbClr val="000000"/>
                </a:solidFill>
                <a:latin typeface="Ubuntu-Regular"/>
              </a:rPr>
              <a:t>Задание 3. Определение маски сети (</a:t>
            </a:r>
            <a:r>
              <a:rPr lang="ru-RU" dirty="0" err="1">
                <a:solidFill>
                  <a:srgbClr val="000000"/>
                </a:solidFill>
                <a:latin typeface="Ubuntu-Regular"/>
              </a:rPr>
              <a:t>скринкаст</a:t>
            </a:r>
            <a:r>
              <a:rPr lang="ru-RU" dirty="0">
                <a:solidFill>
                  <a:srgbClr val="000000"/>
                </a:solidFill>
                <a:latin typeface="Ubuntu-Regular"/>
              </a:rPr>
              <a:t>)</a:t>
            </a:r>
            <a:r>
              <a:rPr lang="ru-RU" dirty="0">
                <a:solidFill>
                  <a:srgbClr val="111115"/>
                </a:solidFill>
                <a:latin typeface="Ubuntu-Regular"/>
              </a:rPr>
              <a:t/>
            </a:r>
            <a:br>
              <a:rPr lang="ru-RU" dirty="0">
                <a:solidFill>
                  <a:srgbClr val="111115"/>
                </a:solidFill>
                <a:latin typeface="Ubuntu-Regular"/>
              </a:rPr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3" y="1320800"/>
            <a:ext cx="11145211" cy="5329381"/>
          </a:xfrm>
        </p:spPr>
        <p:txBody>
          <a:bodyPr/>
          <a:lstStyle/>
          <a:p>
            <a:pPr marL="0" indent="0">
              <a:buNone/>
            </a:pPr>
            <a:r>
              <a:rPr lang="ru-RU" dirty="0"/>
              <a:t>Маской подсети (маской сети) называется битовая </a:t>
            </a:r>
            <a:r>
              <a:rPr lang="ru-RU" i="1" dirty="0"/>
              <a:t>маска</a:t>
            </a:r>
            <a:r>
              <a:rPr lang="ru-RU" dirty="0"/>
              <a:t>, определяющая, какая часть </a:t>
            </a:r>
            <a:r>
              <a:rPr lang="ru-RU" i="1" dirty="0"/>
              <a:t>IP</a:t>
            </a:r>
            <a:r>
              <a:rPr lang="ru-RU" dirty="0"/>
              <a:t>-адреса узла сети относится к адресу сети, а какая — к адресу узла. Например, узел с </a:t>
            </a:r>
            <a:r>
              <a:rPr lang="ru-RU" i="1" dirty="0"/>
              <a:t>IP</a:t>
            </a:r>
            <a:r>
              <a:rPr lang="ru-RU" dirty="0"/>
              <a:t>-адресом 12.34.56.78 и маской подсети 255.255.255.0 находится в сети 12.34.56.0/24 с длиной префикса 24 бита с числом узлов 254 (рис. 6).</a:t>
            </a:r>
            <a:endParaRPr lang="ru-RU" dirty="0"/>
          </a:p>
        </p:txBody>
      </p:sp>
      <p:pic>
        <p:nvPicPr>
          <p:cNvPr id="5122" name="Picture 2" descr="Пояснение к термину Маски подсети (расчеты выполнены в программеLAN Calculator)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9251" y="2456099"/>
            <a:ext cx="3943439" cy="41940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4719781" y="6003850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Рисунок 6 - Пояснение к термину Маски подсети (расчеты выполнены в </a:t>
            </a:r>
            <a:r>
              <a:rPr lang="ru-RU" b="0" i="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программеLAN</a:t>
            </a:r>
            <a:r>
              <a:rPr lang="ru-RU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b="0" i="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Calculator</a:t>
            </a:r>
            <a:r>
              <a:rPr lang="ru-RU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)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90647143"/>
      </p:ext>
    </p:extLst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Аспект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53</TotalTime>
  <Words>377</Words>
  <Application>Microsoft Office PowerPoint</Application>
  <PresentationFormat>Широкоэкранный</PresentationFormat>
  <Paragraphs>77</Paragraphs>
  <Slides>16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23" baseType="lpstr">
      <vt:lpstr>Arial</vt:lpstr>
      <vt:lpstr>Times New Roman</vt:lpstr>
      <vt:lpstr>Trebuchet MS</vt:lpstr>
      <vt:lpstr>Ubuntu-Medium</vt:lpstr>
      <vt:lpstr>Ubuntu-Regular</vt:lpstr>
      <vt:lpstr>Wingdings 3</vt:lpstr>
      <vt:lpstr>Аспект</vt:lpstr>
      <vt:lpstr>Ставропольский государственный аграрный университет</vt:lpstr>
      <vt:lpstr>Общие сведения</vt:lpstr>
      <vt:lpstr>Презентация PowerPoint</vt:lpstr>
      <vt:lpstr>Сетевой протокол</vt:lpstr>
      <vt:lpstr>Стек протоколов TCP/IP</vt:lpstr>
      <vt:lpstr>Различные протоколы</vt:lpstr>
      <vt:lpstr>Задание 1. Определить IP адрес вашего ПК</vt:lpstr>
      <vt:lpstr>Задание 2 (скринкаст). Перевод чисел из двоичной системы в десятичную и наоборот</vt:lpstr>
      <vt:lpstr>Задание 3. Определение маски сети (скринкаст) </vt:lpstr>
      <vt:lpstr>Математическая маска</vt:lpstr>
      <vt:lpstr>Классы сетей</vt:lpstr>
      <vt:lpstr>Задание 4 (скринкаст). Задание диапазона IP-адресов. IP калькуляторы </vt:lpstr>
      <vt:lpstr>Задание 5. Определить MAC-адрес ПК (Скринкаст) </vt:lpstr>
      <vt:lpstr>В командной строке набираем ipconfig /all и нажимаем Enter </vt:lpstr>
      <vt:lpstr>Задание 4. Поясните картинку ниже:</vt:lpstr>
      <vt:lpstr>Заключение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Ставропольский государственный аграрный университет</dc:title>
  <dc:creator>USER</dc:creator>
  <cp:lastModifiedBy>USER</cp:lastModifiedBy>
  <cp:revision>12</cp:revision>
  <dcterms:created xsi:type="dcterms:W3CDTF">2021-10-15T08:37:13Z</dcterms:created>
  <dcterms:modified xsi:type="dcterms:W3CDTF">2021-10-15T09:30:28Z</dcterms:modified>
</cp:coreProperties>
</file>